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2"/>
  </p:notesMasterIdLst>
  <p:sldIdLst>
    <p:sldId id="268" r:id="rId2"/>
    <p:sldId id="344" r:id="rId3"/>
    <p:sldId id="321" r:id="rId4"/>
    <p:sldId id="324" r:id="rId5"/>
    <p:sldId id="280" r:id="rId6"/>
    <p:sldId id="265" r:id="rId7"/>
    <p:sldId id="260" r:id="rId8"/>
    <p:sldId id="319" r:id="rId9"/>
    <p:sldId id="377" r:id="rId10"/>
    <p:sldId id="292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17E9FB-229D-440B-B992-270BFD77D191}" v="19" dt="2020-08-10T13:51:30.0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5" autoAdjust="0"/>
    <p:restoredTop sz="94585" autoAdjust="0"/>
  </p:normalViewPr>
  <p:slideViewPr>
    <p:cSldViewPr>
      <p:cViewPr varScale="1">
        <p:scale>
          <a:sx n="83" d="100"/>
          <a:sy n="83" d="100"/>
        </p:scale>
        <p:origin x="800" y="4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596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5F322D-38FE-44B1-B363-EF94CF217A09}" type="datetimeFigureOut">
              <a:rPr lang="en-US" smtClean="0"/>
              <a:t>11/24/2020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A5973-D9D5-42CF-80C5-72F7A9C6BC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1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jpe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40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19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2001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12506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80" cy="51435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674" y="1957680"/>
            <a:ext cx="2190275" cy="259527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581400" y="5086350"/>
            <a:ext cx="2094549" cy="57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0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  <p:pic>
        <p:nvPicPr>
          <p:cNvPr id="5" name="Picture 4" descr="trout2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516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0"/>
            <a:ext cx="3030067" cy="51625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157" y="352802"/>
            <a:ext cx="1615443" cy="191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6_powerpoint.jp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44"/>
            <a:ext cx="9150997" cy="5160606"/>
          </a:xfrm>
          <a:prstGeom prst="rect">
            <a:avLst/>
          </a:prstGeom>
        </p:spPr>
      </p:pic>
      <p:pic>
        <p:nvPicPr>
          <p:cNvPr id="4" name="Picture 3" descr="trout7_powerpoint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050"/>
            <a:ext cx="9144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37915"/>
            <a:ext cx="9144000" cy="1324635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pic>
        <p:nvPicPr>
          <p:cNvPr id="2" name="Picture 1" descr="_R5A4367_original.jp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1" y="209550"/>
            <a:ext cx="1208314" cy="1431738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285750"/>
            <a:ext cx="3578431" cy="1219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155988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 YOUR TIME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76550"/>
            <a:ext cx="9144000" cy="23134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25318"/>
            <a:ext cx="9144000" cy="23134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5" name="Picture 4" descr="short_wave_powerpoint2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1517"/>
            <a:ext cx="9144000" cy="43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4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84754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268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www.tu.org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3714750"/>
            <a:ext cx="8560063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0" y="1123950"/>
            <a:ext cx="9144000" cy="24384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" baseline="0"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652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500"/>
          </a:xfrm>
          <a:prstGeom prst="rect">
            <a:avLst/>
          </a:prstGeom>
        </p:spPr>
      </p:pic>
      <p:pic>
        <p:nvPicPr>
          <p:cNvPr id="2" name="Picture 1" descr="trout3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133" y="-19050"/>
            <a:ext cx="3030067" cy="5162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1757" y="352802"/>
            <a:ext cx="1615443" cy="1914148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2343150"/>
            <a:ext cx="2590800" cy="457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6019800" y="2800350"/>
            <a:ext cx="25908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2171186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pic>
        <p:nvPicPr>
          <p:cNvPr id="3" name="Picture 2" descr="trout7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48862"/>
            <a:ext cx="9144000" cy="1313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621" y="3902828"/>
            <a:ext cx="1068779" cy="1266402"/>
          </a:xfrm>
          <a:prstGeom prst="rect">
            <a:avLst/>
          </a:prstGeom>
        </p:spPr>
      </p:pic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4019550"/>
            <a:ext cx="7467600" cy="990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4086216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" y="0"/>
            <a:ext cx="9135879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968245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1" y="0"/>
            <a:ext cx="9135877" cy="5143499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1447800" y="1885949"/>
            <a:ext cx="5867400" cy="685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Title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47800" y="2571750"/>
            <a:ext cx="5867400" cy="2133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Insert Text</a:t>
            </a:r>
          </a:p>
        </p:txBody>
      </p:sp>
    </p:spTree>
    <p:extLst>
      <p:ext uri="{BB962C8B-B14F-4D97-AF65-F5344CB8AC3E}">
        <p14:creationId xmlns:p14="http://schemas.microsoft.com/office/powerpoint/2010/main" val="18066953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4403" y="0"/>
            <a:ext cx="5889597" cy="5143500"/>
          </a:xfrm>
          <a:prstGeom prst="rect">
            <a:avLst/>
          </a:prstGeom>
        </p:spPr>
      </p:pic>
      <p:pic>
        <p:nvPicPr>
          <p:cNvPr id="2" name="Picture 1" descr="trout5_powerpoint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4150" y="0"/>
            <a:ext cx="769985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7064" y="0"/>
            <a:ext cx="4860288" cy="5143500"/>
          </a:xfrm>
          <a:prstGeom prst="rect">
            <a:avLst/>
          </a:prstGeom>
        </p:spPr>
      </p:pic>
      <p:sp>
        <p:nvSpPr>
          <p:cNvPr id="9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1885951"/>
            <a:ext cx="274321" cy="274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190751"/>
            <a:ext cx="274321" cy="2743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800" y="2495551"/>
            <a:ext cx="274321" cy="274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800351"/>
            <a:ext cx="274321" cy="274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1885950"/>
            <a:ext cx="274321" cy="2743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2" y="2190751"/>
            <a:ext cx="274321" cy="2743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1" y="2526030"/>
            <a:ext cx="274321" cy="2743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2830830"/>
            <a:ext cx="274321" cy="274321"/>
          </a:xfrm>
          <a:prstGeom prst="rect">
            <a:avLst/>
          </a:prstGeom>
        </p:spPr>
      </p:pic>
      <p:sp>
        <p:nvSpPr>
          <p:cNvPr id="18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1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1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2621281" y="18859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2621281" y="21907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2621281" y="24955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2621281" y="2800351"/>
            <a:ext cx="1722119" cy="30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 add text</a:t>
            </a: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06" y="3333376"/>
            <a:ext cx="1286494" cy="1524374"/>
          </a:xfrm>
          <a:prstGeom prst="rect">
            <a:avLst/>
          </a:prstGeom>
        </p:spPr>
      </p:pic>
      <p:sp>
        <p:nvSpPr>
          <p:cNvPr id="26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6200" y="438150"/>
            <a:ext cx="4264800" cy="6096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24" hasCustomPrompt="1"/>
          </p:nvPr>
        </p:nvSpPr>
        <p:spPr>
          <a:xfrm>
            <a:off x="76200" y="971550"/>
            <a:ext cx="4264800" cy="533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FOR YOUR TIME</a:t>
            </a:r>
          </a:p>
        </p:txBody>
      </p:sp>
    </p:spTree>
    <p:extLst>
      <p:ext uri="{BB962C8B-B14F-4D97-AF65-F5344CB8AC3E}">
        <p14:creationId xmlns:p14="http://schemas.microsoft.com/office/powerpoint/2010/main" val="2402487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3600450"/>
            <a:ext cx="7772400" cy="82153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438650"/>
            <a:ext cx="7772400" cy="4191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913126"/>
            <a:ext cx="9144000" cy="2240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285750"/>
            <a:ext cx="2194564" cy="263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21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4" name="Picture 3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095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4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330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787" y="1200151"/>
            <a:ext cx="8560319" cy="320039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7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51717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2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3"/>
          </p:nvPr>
        </p:nvSpPr>
        <p:spPr>
          <a:xfrm>
            <a:off x="381000" y="1809750"/>
            <a:ext cx="2163763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743200" y="1885950"/>
            <a:ext cx="2667000" cy="3048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Name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743200" y="2266950"/>
            <a:ext cx="2667000" cy="1295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Position</a:t>
            </a:r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6" hasCustomPrompt="1"/>
          </p:nvPr>
        </p:nvSpPr>
        <p:spPr>
          <a:xfrm>
            <a:off x="5788152" y="1885950"/>
            <a:ext cx="3044953" cy="1676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Insert Description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2590800" y="1809750"/>
            <a:ext cx="65532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 userDrawn="1"/>
        </p:nvSpPr>
        <p:spPr>
          <a:xfrm>
            <a:off x="2545080" y="1809750"/>
            <a:ext cx="45719" cy="1905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8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Blue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562094"/>
            <a:ext cx="9144000" cy="600456"/>
          </a:xfrm>
          <a:prstGeom prst="rect">
            <a:avLst/>
          </a:prstGeom>
        </p:spPr>
      </p:pic>
      <p:pic>
        <p:nvPicPr>
          <p:cNvPr id="3" name="Picture 2" descr="short_wave_powerpoint2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00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 Green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29151"/>
            <a:ext cx="9144000" cy="5333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0"/>
            <a:ext cx="7620000" cy="4572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85775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US"/>
              <a:t>www.tu.org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272787" y="971550"/>
            <a:ext cx="8560063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888706"/>
            <a:ext cx="685800" cy="254794"/>
          </a:xfrm>
          <a:prstGeom prst="rect">
            <a:avLst/>
          </a:prstGeom>
        </p:spPr>
        <p:txBody>
          <a:bodyPr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97CF7042-B465-4730-800E-86D0EFD0894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787" y="715518"/>
            <a:ext cx="8598425" cy="103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-19050"/>
            <a:ext cx="755906" cy="76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7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2" r:id="rId17"/>
    <p:sldLayoutId id="2147483663" r:id="rId18"/>
    <p:sldLayoutId id="2147483664" r:id="rId19"/>
    <p:sldLayoutId id="2147483668" r:id="rId20"/>
    <p:sldLayoutId id="2147483667" r:id="rId21"/>
    <p:sldLayoutId id="2147483665" r:id="rId22"/>
    <p:sldLayoutId id="2147483666" r:id="rId23"/>
    <p:sldLayoutId id="2147483651" r:id="rId24"/>
    <p:sldLayoutId id="2147483669" r:id="rId25"/>
    <p:sldLayoutId id="2147483671" r:id="rId26"/>
    <p:sldLayoutId id="2147483672" r:id="rId27"/>
    <p:sldLayoutId id="2147483673" r:id="rId28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CB5CE24-17D3-4B84-9A17-E30B3D998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System Conservation Pilot Program in Wyoming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600" dirty="0"/>
              <a:t>Cory Toye</a:t>
            </a:r>
          </a:p>
          <a:p>
            <a:r>
              <a:rPr lang="en-US" sz="1600" dirty="0"/>
              <a:t> Wyoming Water and Habitat Program Director</a:t>
            </a:r>
          </a:p>
        </p:txBody>
      </p:sp>
    </p:spTree>
    <p:extLst>
      <p:ext uri="{BB962C8B-B14F-4D97-AF65-F5344CB8AC3E}">
        <p14:creationId xmlns:p14="http://schemas.microsoft.com/office/powerpoint/2010/main" val="474868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Lessons Learned and Transferability in other Wyoming Drainages</a:t>
            </a:r>
            <a:br>
              <a:rPr lang="en-US" sz="2000" dirty="0"/>
            </a:br>
            <a:r>
              <a:rPr lang="en-US" sz="2000" dirty="0"/>
              <a:t>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95400" y="895350"/>
            <a:ext cx="5975613" cy="3581400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Landowner demand</a:t>
            </a:r>
          </a:p>
          <a:p>
            <a:pPr marL="1028700" lvl="1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Opportunity vs threat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Scale is available through collaboration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Voluntary, temporary, </a:t>
            </a:r>
            <a:r>
              <a:rPr lang="en-US" sz="1500" u="sng" dirty="0">
                <a:solidFill>
                  <a:schemeClr val="tx2"/>
                </a:solidFill>
              </a:rPr>
              <a:t>non regulatory</a:t>
            </a:r>
          </a:p>
          <a:p>
            <a:endParaRPr lang="en-US" sz="1500" u="sng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Shepherding is a group effort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Certainty for buyers and sellers is critical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Streamlining administration is required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The market for conserved water is evolving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500" dirty="0">
                <a:solidFill>
                  <a:schemeClr val="tx2"/>
                </a:solidFill>
              </a:rPr>
              <a:t>These projects could benefit habitat for fish and wildlife with more water left in the stream in late summer months.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23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C0B905E-3869-4B04-A0C7-D35661AB9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Colorado River Drainage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FF20B70-E423-4650-84F5-41C50522F80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813080"/>
            <a:ext cx="3048000" cy="38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1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System Conservation Pilot Program (SCPP)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Facing the ongoing drought in the Colorado River Basin and declining reservoir levels, the </a:t>
            </a:r>
            <a:r>
              <a:rPr lang="en-US" sz="1200" dirty="0" err="1">
                <a:solidFill>
                  <a:schemeClr val="tx2"/>
                </a:solidFill>
              </a:rPr>
              <a:t>BoR</a:t>
            </a:r>
            <a:r>
              <a:rPr lang="en-US" sz="1200" dirty="0">
                <a:solidFill>
                  <a:schemeClr val="tx2"/>
                </a:solidFill>
              </a:rPr>
              <a:t> and four municipal water providers that depend on the CO River are developing tools that could be part of a drought contingency plan – including the SCPP.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The SCPP was designed to test on-the-ground, emergency water conservation opportunities: </a:t>
            </a:r>
          </a:p>
          <a:p>
            <a:pPr lvl="1"/>
            <a:r>
              <a:rPr lang="en-US" sz="1200" dirty="0">
                <a:solidFill>
                  <a:schemeClr val="tx2"/>
                </a:solidFill>
              </a:rPr>
              <a:t>Are there voluntary measures that could be used, when needed, to help maintain water levels in Lake Powell for CO River compact compliance and maintain hydropower generation?</a:t>
            </a:r>
          </a:p>
          <a:p>
            <a:pPr lvl="1"/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Water users are monetarily compensated for actions that temporarily reduce consumptive use of CO River water.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Originally a 2 year pilot program slated to end in 2016, the overall success of the program prompted funding partners to extend the program through 2018.</a:t>
            </a:r>
          </a:p>
          <a:p>
            <a:pPr marL="0" indent="0">
              <a:buNone/>
            </a:pPr>
            <a:endParaRPr lang="en-US" sz="13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lvl="1"/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06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ECE65-7D5C-4FB2-89DB-46B91025B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SCPP in Wyoming	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6122E7-2156-4D64-92AE-242BE20AD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23BE8-F089-452B-A415-F5CDA1566A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TU participated in the SCPP by soliciting the program to landowner partners in the Upper Green and in 2018, acted as a 3</a:t>
            </a:r>
            <a:r>
              <a:rPr lang="en-US" sz="1200" baseline="30000" dirty="0">
                <a:solidFill>
                  <a:schemeClr val="tx2"/>
                </a:solidFill>
              </a:rPr>
              <a:t>rd</a:t>
            </a:r>
            <a:r>
              <a:rPr lang="en-US" sz="1200" dirty="0">
                <a:solidFill>
                  <a:schemeClr val="tx2"/>
                </a:solidFill>
              </a:rPr>
              <a:t> party for contracting and monitoring.</a:t>
            </a:r>
          </a:p>
          <a:p>
            <a:pPr marL="0" indent="0">
              <a:buNone/>
            </a:pPr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SEO offered technical assistance for completing applications, in particular, estimating consumptive use (CU) for each water conservation activity.</a:t>
            </a:r>
          </a:p>
          <a:p>
            <a:pPr marL="914400" lvl="1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accent2"/>
                </a:solidFill>
              </a:rPr>
              <a:t>“Wyoming used remote sensed data (Landsat satellite imagery) with the energy balance model METRIC (Mapping </a:t>
            </a:r>
            <a:r>
              <a:rPr lang="en-US" sz="1200" dirty="0" err="1">
                <a:solidFill>
                  <a:schemeClr val="accent2"/>
                </a:solidFill>
              </a:rPr>
              <a:t>EvapoTranspiration</a:t>
            </a:r>
            <a:r>
              <a:rPr lang="en-US" sz="1200" dirty="0">
                <a:solidFill>
                  <a:schemeClr val="accent2"/>
                </a:solidFill>
              </a:rPr>
              <a:t> with High Resolution and Internalized Calibration).”</a:t>
            </a:r>
          </a:p>
          <a:p>
            <a:endParaRPr lang="en-US" sz="1200" dirty="0">
              <a:solidFill>
                <a:schemeClr val="tx2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Successful applicants helped recruit more members.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642B38-0214-4041-B096-4C149A90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650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3B2F8DB-CF1E-4C13-94A2-F33DC8B24C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34107" y="1919867"/>
            <a:ext cx="6685208" cy="14730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Wyoming SCPP 2015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Application period: May 11 to June 17, 2015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81200" y="393196"/>
            <a:ext cx="5644017" cy="4357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621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D59366-2FA5-4256-B7E6-F35EF7BC9C2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350" y="1581149"/>
            <a:ext cx="7543800" cy="1958169"/>
          </a:xfrm>
          <a:prstGeom prst="rect">
            <a:avLst/>
          </a:prstGeom>
        </p:spPr>
      </p:pic>
      <p:pic>
        <p:nvPicPr>
          <p:cNvPr id="7" name="Picture 6" descr="short_wave_powerpoint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5350"/>
            <a:ext cx="9144000" cy="4346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Wyoming SCPP 2016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85305DF-D8D8-4628-8371-49CC22616D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138174"/>
            <a:ext cx="6483350" cy="4605276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3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Wyoming SCPP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81" y="1123950"/>
            <a:ext cx="8560319" cy="3200399"/>
          </a:xfrm>
        </p:spPr>
        <p:txBody>
          <a:bodyPr/>
          <a:lstStyle/>
          <a:p>
            <a:pPr lvl="0"/>
            <a:r>
              <a:rPr lang="en-US" sz="1200" dirty="0">
                <a:solidFill>
                  <a:srgbClr val="003D78"/>
                </a:solidFill>
              </a:rPr>
              <a:t>2017 SCPP started emphasizing shepherding</a:t>
            </a:r>
          </a:p>
          <a:p>
            <a:pPr marL="0" lvl="0" indent="0">
              <a:buNone/>
            </a:pPr>
            <a:endParaRPr lang="en-US" sz="1200" dirty="0">
              <a:solidFill>
                <a:srgbClr val="003D78"/>
              </a:solidFill>
            </a:endParaRPr>
          </a:p>
          <a:p>
            <a:pPr lvl="0"/>
            <a:r>
              <a:rPr lang="en-US" sz="1200" dirty="0">
                <a:solidFill>
                  <a:srgbClr val="003D78"/>
                </a:solidFill>
              </a:rPr>
              <a:t>Great recruitment of new water right holders</a:t>
            </a:r>
          </a:p>
          <a:p>
            <a:pPr marL="0" lvl="0" indent="0">
              <a:buNone/>
            </a:pPr>
            <a:endParaRPr lang="en-US" sz="1200" dirty="0">
              <a:solidFill>
                <a:srgbClr val="003D78"/>
              </a:solidFill>
            </a:endParaRPr>
          </a:p>
          <a:p>
            <a:pPr lvl="0"/>
            <a:r>
              <a:rPr lang="en-US" sz="1200" dirty="0">
                <a:solidFill>
                  <a:srgbClr val="003D78"/>
                </a:solidFill>
              </a:rPr>
              <a:t>Total requests for funding across the upper basin = $7.5 million, total funding available: $1.8 million</a:t>
            </a:r>
          </a:p>
          <a:p>
            <a:pPr marL="0" lvl="0" indent="0">
              <a:buNone/>
            </a:pPr>
            <a:endParaRPr lang="en-US" sz="1200" dirty="0">
              <a:solidFill>
                <a:srgbClr val="003D78"/>
              </a:solidFill>
            </a:endParaRPr>
          </a:p>
          <a:p>
            <a:pPr lvl="0"/>
            <a:r>
              <a:rPr lang="en-US" sz="1200" dirty="0">
                <a:solidFill>
                  <a:srgbClr val="003D78"/>
                </a:solidFill>
              </a:rPr>
              <a:t>Only 4 successful applications out of 20 in Wyoming </a:t>
            </a:r>
          </a:p>
          <a:p>
            <a:pPr lvl="0"/>
            <a:endParaRPr lang="en-US" sz="1200" dirty="0">
              <a:solidFill>
                <a:srgbClr val="003D78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9600" y="666750"/>
            <a:ext cx="7512729" cy="397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4900" y="485096"/>
            <a:ext cx="6934200" cy="392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01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Wyoming SCPP 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B33ADA8-88E5-440B-A9A0-4DBE2C5C9F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4837" y="816256"/>
            <a:ext cx="8560063" cy="3505200"/>
          </a:xfrm>
        </p:spPr>
        <p:txBody>
          <a:bodyPr>
            <a:normAutofit/>
          </a:bodyPr>
          <a:lstStyle/>
          <a:p>
            <a:pPr marL="342900" lvl="0" indent="-342900">
              <a:buBlip>
                <a:blip r:embed="rId2"/>
              </a:buBlip>
            </a:pPr>
            <a:r>
              <a:rPr lang="en-US" sz="1200" dirty="0">
                <a:solidFill>
                  <a:srgbClr val="003D78"/>
                </a:solidFill>
              </a:rPr>
              <a:t>Four tributaries with 95-100% participation</a:t>
            </a:r>
          </a:p>
          <a:p>
            <a:pPr lvl="0"/>
            <a:endParaRPr lang="en-US" sz="1200" dirty="0">
              <a:solidFill>
                <a:srgbClr val="003D78"/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n-US" sz="1200" dirty="0">
                <a:solidFill>
                  <a:srgbClr val="003D78"/>
                </a:solidFill>
              </a:rPr>
              <a:t>TU acting as 3</a:t>
            </a:r>
            <a:r>
              <a:rPr lang="en-US" sz="1200" baseline="30000" dirty="0">
                <a:solidFill>
                  <a:srgbClr val="003D78"/>
                </a:solidFill>
              </a:rPr>
              <a:t>rd</a:t>
            </a:r>
            <a:r>
              <a:rPr lang="en-US" sz="1200" dirty="0">
                <a:solidFill>
                  <a:srgbClr val="003D78"/>
                </a:solidFill>
              </a:rPr>
              <a:t> party to administer agreement and funding </a:t>
            </a:r>
          </a:p>
          <a:p>
            <a:pPr lvl="0"/>
            <a:endParaRPr lang="en-US" sz="1200" dirty="0">
              <a:solidFill>
                <a:srgbClr val="003D78"/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n-US" sz="1200" dirty="0">
                <a:solidFill>
                  <a:srgbClr val="003D78"/>
                </a:solidFill>
              </a:rPr>
              <a:t>Acted as landowner agent</a:t>
            </a:r>
          </a:p>
          <a:p>
            <a:pPr lvl="0"/>
            <a:endParaRPr lang="en-US" sz="1200" dirty="0">
              <a:solidFill>
                <a:srgbClr val="003D78"/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n-US" sz="1200" dirty="0">
                <a:solidFill>
                  <a:srgbClr val="003D78"/>
                </a:solidFill>
              </a:rPr>
              <a:t>Realizing scale</a:t>
            </a:r>
          </a:p>
          <a:p>
            <a:pPr lvl="0"/>
            <a:endParaRPr lang="en-US" sz="1200" dirty="0">
              <a:solidFill>
                <a:srgbClr val="003D78"/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n-US" sz="1200" dirty="0">
                <a:solidFill>
                  <a:srgbClr val="003D78"/>
                </a:solidFill>
              </a:rPr>
              <a:t>Developing model for non regulatory shepherding</a:t>
            </a:r>
          </a:p>
          <a:p>
            <a:pPr lvl="0"/>
            <a:endParaRPr lang="en-US" sz="1200" dirty="0">
              <a:solidFill>
                <a:srgbClr val="003D78"/>
              </a:solidFill>
            </a:endParaRPr>
          </a:p>
          <a:p>
            <a:pPr marL="342900" lvl="0" indent="-342900">
              <a:buBlip>
                <a:blip r:embed="rId2"/>
              </a:buBlip>
            </a:pPr>
            <a:r>
              <a:rPr lang="en-US" sz="1200" dirty="0">
                <a:solidFill>
                  <a:srgbClr val="003D78"/>
                </a:solidFill>
              </a:rPr>
              <a:t>Cost continues to evolve</a:t>
            </a:r>
          </a:p>
          <a:p>
            <a:pPr marL="342900" lvl="0" indent="-342900">
              <a:buBlip>
                <a:blip r:embed="rId2"/>
              </a:buBlip>
            </a:pPr>
            <a:endParaRPr lang="en-US" sz="1200" dirty="0">
              <a:solidFill>
                <a:srgbClr val="003D78"/>
              </a:solidFill>
            </a:endParaRPr>
          </a:p>
          <a:p>
            <a:pPr marL="342900" lvl="0" indent="-342900">
              <a:buBlip>
                <a:blip r:embed="rId2"/>
              </a:buBlip>
            </a:pPr>
            <a:endParaRPr lang="en-US" sz="1200" dirty="0">
              <a:solidFill>
                <a:srgbClr val="003D78"/>
              </a:solidFill>
            </a:endParaRPr>
          </a:p>
          <a:p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3B48C0-A1BF-4A6B-AB86-D911C8E234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8638" y="30580"/>
            <a:ext cx="4232564" cy="49795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F5CCE03-4CA9-4019-827B-C7FF2EB907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4464" y="11906"/>
            <a:ext cx="3742010" cy="484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28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2B4F-4016-43C9-B844-7092DDDA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948131-4290-4BF0-9C5C-440650C70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www.tu.org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13C54-684B-4D33-A373-42F4C52710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2020 Demonstration Projects</a:t>
            </a:r>
          </a:p>
          <a:p>
            <a:endParaRPr lang="en-US" sz="26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1.	Understanding residual soil moisture during full or partial fallowing activities and how it relates to CU estimates.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2.	Develop strategies to shepherd and account for conserved water generated through conservation activities.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3.	Determine how different soil types and elevations effect CU.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pPr marL="914400" indent="-914400"/>
            <a:r>
              <a:rPr lang="en-US" dirty="0">
                <a:solidFill>
                  <a:schemeClr val="accent2"/>
                </a:solidFill>
              </a:rPr>
              <a:t>4.	Understand the impacts to producers for participation in water conservation activities as it relates to changes in groundwater elevations, yields, crop species composition and labor costs.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5.	Determine how conservation activities effect streamflow.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6.	Determine how irrigation efficiency activities effect streamflow.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7.	Create strategies to develop a tributary wide models to conserve and deliver conserved water downstream.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8.	Understand potential impacts of irrigation efficiency on wetlands, riparian areas and wildlife habitat for specific locations.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AC832-6389-4865-8E18-0C228A87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7042-B465-4730-800E-86D0EFD0894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69568"/>
      </p:ext>
    </p:extLst>
  </p:cSld>
  <p:clrMapOvr>
    <a:masterClrMapping/>
  </p:clrMapOvr>
</p:sld>
</file>

<file path=ppt/theme/theme1.xml><?xml version="1.0" encoding="utf-8"?>
<a:theme xmlns:a="http://schemas.openxmlformats.org/drawingml/2006/main" name="TU PPT Template">
  <a:themeElements>
    <a:clrScheme name="TROUT unlimited">
      <a:dk1>
        <a:srgbClr val="3FAF49"/>
      </a:dk1>
      <a:lt1>
        <a:srgbClr val="FFFFFF"/>
      </a:lt1>
      <a:dk2>
        <a:srgbClr val="003D78"/>
      </a:dk2>
      <a:lt2>
        <a:srgbClr val="FFFFFF"/>
      </a:lt2>
      <a:accent1>
        <a:srgbClr val="3FAF49"/>
      </a:accent1>
      <a:accent2>
        <a:srgbClr val="003D78"/>
      </a:accent2>
      <a:accent3>
        <a:srgbClr val="A6A6A6"/>
      </a:accent3>
      <a:accent4>
        <a:srgbClr val="D8D8D8"/>
      </a:accent4>
      <a:accent5>
        <a:srgbClr val="A2DB6C"/>
      </a:accent5>
      <a:accent6>
        <a:srgbClr val="5DBAFF"/>
      </a:accent6>
      <a:hlink>
        <a:srgbClr val="003D78"/>
      </a:hlink>
      <a:folHlink>
        <a:srgbClr val="A6A6A6"/>
      </a:folHlink>
    </a:clrScheme>
    <a:fontScheme name="trout unlimited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9552</TotalTime>
  <Words>613</Words>
  <Application>Microsoft Office PowerPoint</Application>
  <PresentationFormat>On-screen Show (16:9)</PresentationFormat>
  <Paragraphs>100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TU PPT Template</vt:lpstr>
      <vt:lpstr>The System Conservation Pilot Program in Wyoming</vt:lpstr>
      <vt:lpstr>Colorado River Drainage</vt:lpstr>
      <vt:lpstr>System Conservation Pilot Program (SCPP)</vt:lpstr>
      <vt:lpstr>SCPP in Wyoming </vt:lpstr>
      <vt:lpstr>Wyoming SCPP 2015 </vt:lpstr>
      <vt:lpstr>Wyoming SCPP 2016</vt:lpstr>
      <vt:lpstr>Wyoming SCPP 2017</vt:lpstr>
      <vt:lpstr>Wyoming SCPP 2018</vt:lpstr>
      <vt:lpstr>Next steps?</vt:lpstr>
      <vt:lpstr>Lessons Learned and Transferability in other Wyoming Drainages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Toye</dc:creator>
  <cp:lastModifiedBy>Cory Toye</cp:lastModifiedBy>
  <cp:revision>109</cp:revision>
  <dcterms:created xsi:type="dcterms:W3CDTF">2017-08-29T19:08:12Z</dcterms:created>
  <dcterms:modified xsi:type="dcterms:W3CDTF">2020-11-24T20:41:49Z</dcterms:modified>
</cp:coreProperties>
</file>