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4"/>
  </p:sldMasterIdLst>
  <p:notesMasterIdLst>
    <p:notesMasterId r:id="rId17"/>
  </p:notesMasterIdLst>
  <p:sldIdLst>
    <p:sldId id="368" r:id="rId5"/>
    <p:sldId id="505" r:id="rId6"/>
    <p:sldId id="530" r:id="rId7"/>
    <p:sldId id="532" r:id="rId8"/>
    <p:sldId id="524" r:id="rId9"/>
    <p:sldId id="512" r:id="rId10"/>
    <p:sldId id="526" r:id="rId11"/>
    <p:sldId id="527" r:id="rId12"/>
    <p:sldId id="528" r:id="rId13"/>
    <p:sldId id="514" r:id="rId14"/>
    <p:sldId id="533" r:id="rId15"/>
    <p:sldId id="52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85257" autoAdjust="0"/>
  </p:normalViewPr>
  <p:slideViewPr>
    <p:cSldViewPr>
      <p:cViewPr varScale="1">
        <p:scale>
          <a:sx n="66" d="100"/>
          <a:sy n="66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888A88-FDA3-4F81-AE64-C807D345C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59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District Board Meetings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Local Work Group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88A88-FDA3-4F81-AE64-C807D345CE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6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CB009-33C4-4446-AA5E-6665EC2005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98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CB009-33C4-4446-AA5E-6665EC2005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07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CB009-33C4-4446-AA5E-6665EC2005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27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88A88-FDA3-4F81-AE64-C807D345CED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57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D0C6B21-3703-4044-8EA7-AD70842301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EDAD22-6663-45F4-B48E-BD7865E42E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B53006-5FB2-47BD-84F5-B0DD403630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D8FCA1-38A9-4A09-AB80-80FCBC6F24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4018EA-1E7E-499C-94FC-B746D7D892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3E5C1B-CD40-430A-8D17-82A643C41D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9E3465-2FC4-45FC-87BE-FFF921D728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B52DEE-3AB6-40AD-8879-72B1588DD6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A54C2E-FE52-4D82-BBF2-7D1544D11F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89CB8F-DFC7-4A3B-9222-FF86B46C1D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E6E546E-8EEA-49A4-ACE8-735C68085F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C3995B-A8D0-48AE-A3EE-C0CD0FF74E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5105400"/>
            <a:ext cx="7239000" cy="2127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800" dirty="0" smtClean="0"/>
              <a:t>Star Valley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Local </a:t>
            </a: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Work Group Meeting</a:t>
            </a:r>
            <a:b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dirty="0" smtClean="0"/>
              <a:t> </a:t>
            </a:r>
            <a:r>
              <a:rPr lang="en-US" sz="3200" dirty="0" smtClean="0"/>
              <a:t>May 9, 2018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7:00 </a:t>
            </a:r>
            <a:r>
              <a:rPr lang="en-US" sz="3200" dirty="0" smtClean="0"/>
              <a:t>pm</a:t>
            </a:r>
            <a:br>
              <a:rPr lang="en-US" sz="3200" dirty="0" smtClean="0"/>
            </a:br>
            <a:r>
              <a:rPr lang="en-US" sz="3200" dirty="0" smtClean="0"/>
              <a:t>Afton, Wyoming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Resource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Priorities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1054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  <a:spcAft>
                <a:spcPct val="20000"/>
              </a:spcAft>
              <a:defRPr/>
            </a:pPr>
            <a:endParaRPr lang="en-US" sz="1600" b="1" i="1" u="sng" dirty="0" smtClean="0"/>
          </a:p>
          <a:p>
            <a:pPr algn="l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14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65473" y="1481139"/>
          <a:ext cx="4013054" cy="4683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3802"/>
                <a:gridCol w="1134626"/>
                <a:gridCol w="1134626"/>
              </a:tblGrid>
              <a:tr h="338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Division 1 Resource Priorities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Star Valley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Division 3 Rank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33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Grazing Lands Management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33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Water Quality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33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Irrigation Water Management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33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Forest Health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33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Streambank/Riparian Area Protection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4666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Prevention of the Conversion of Agricultural Lands to Non-Agricultural Use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33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Excessive Erosion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33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Invasive Species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33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Wetlands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33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Soil Quality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33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Fish and Wildlife Habitat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  <a:tr h="33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Energy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4" marR="8674" marT="867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1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09928"/>
            <a:ext cx="8686800" cy="362407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SAM / DUNS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No Till Drills – Conservation Innovation Grants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NRCS Payment Method on Pivots</a:t>
            </a:r>
            <a:r>
              <a:rPr lang="en-US" dirty="0"/>
              <a:t>                         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Feedback /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2590800"/>
            <a:ext cx="6096000" cy="1219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THANK YOU FOR YOUR PARTICIPATION!</a:t>
            </a:r>
          </a:p>
        </p:txBody>
      </p:sp>
    </p:spTree>
    <p:extLst>
      <p:ext uri="{BB962C8B-B14F-4D97-AF65-F5344CB8AC3E}">
        <p14:creationId xmlns:p14="http://schemas.microsoft.com/office/powerpoint/2010/main" val="192397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09928"/>
            <a:ext cx="8686800" cy="362407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Welcome and Introductions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Purpose of the Local Work Group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Minutes – 2017 Local Work Group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Fiscal Year 2018 – EQIP Allocation to Div. III</a:t>
            </a:r>
            <a:r>
              <a:rPr lang="en-US" sz="2400" dirty="0"/>
              <a:t>             </a:t>
            </a:r>
            <a:endParaRPr lang="en-US" sz="2400" dirty="0" smtClean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Feedback / Recommendations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Prioritize Local Resource Priorities</a:t>
            </a:r>
            <a:r>
              <a:rPr lang="en-US" dirty="0"/>
              <a:t>                          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LWG provides recommendations </a:t>
            </a:r>
            <a:r>
              <a:rPr lang="en-US" dirty="0" smtClean="0"/>
              <a:t>to NRCS and assigns resource </a:t>
            </a:r>
            <a:r>
              <a:rPr lang="en-US" dirty="0" smtClean="0"/>
              <a:t>priorities</a:t>
            </a:r>
          </a:p>
          <a:p>
            <a:r>
              <a:rPr lang="en-US" dirty="0" smtClean="0"/>
              <a:t>LWG is advisory in nature</a:t>
            </a:r>
          </a:p>
          <a:p>
            <a:r>
              <a:rPr lang="en-US" dirty="0" smtClean="0"/>
              <a:t>NRCS</a:t>
            </a:r>
            <a:r>
              <a:rPr lang="en-US" dirty="0" smtClean="0"/>
              <a:t> </a:t>
            </a:r>
            <a:r>
              <a:rPr lang="en-US" dirty="0" smtClean="0"/>
              <a:t>should give strong consideration to the LWG recommendations</a:t>
            </a:r>
          </a:p>
          <a:p>
            <a:r>
              <a:rPr lang="en-US" dirty="0" smtClean="0"/>
              <a:t>Membership and participation should be diverse</a:t>
            </a:r>
          </a:p>
          <a:p>
            <a:r>
              <a:rPr lang="en-US" dirty="0" smtClean="0"/>
              <a:t>Meetings are open to the public and must be advertised</a:t>
            </a:r>
          </a:p>
          <a:p>
            <a:r>
              <a:rPr lang="en-US" dirty="0" smtClean="0"/>
              <a:t>Voting is not appropriate as this body is advisory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LWG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1905000"/>
            <a:ext cx="6019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2017 Local Work Group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458200" cy="653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3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County Allocation Formula</a:t>
            </a:r>
            <a:endParaRPr lang="en-US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0" y="5105400"/>
            <a:ext cx="8701238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fontAlgn="auto">
              <a:spcAft>
                <a:spcPts val="0"/>
              </a:spcAft>
            </a:pPr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14478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sz="3200" dirty="0" smtClean="0"/>
              <a:t># of Farms</a:t>
            </a:r>
          </a:p>
          <a:p>
            <a:pPr fontAlgn="auto"/>
            <a:r>
              <a:rPr lang="en-US" sz="3200" dirty="0" smtClean="0"/>
              <a:t># of Historically Underserved</a:t>
            </a:r>
          </a:p>
          <a:p>
            <a:pPr fontAlgn="auto"/>
            <a:r>
              <a:rPr lang="en-US" sz="3200" dirty="0" smtClean="0"/>
              <a:t>Total, Private, Public, Irrigated Acres</a:t>
            </a:r>
          </a:p>
          <a:p>
            <a:pPr fontAlgn="auto"/>
            <a:r>
              <a:rPr lang="en-US" sz="3200" dirty="0" smtClean="0"/>
              <a:t> Riparian/Wetland</a:t>
            </a:r>
          </a:p>
          <a:p>
            <a:pPr fontAlgn="auto"/>
            <a:r>
              <a:rPr lang="en-US" sz="3200" dirty="0" smtClean="0"/>
              <a:t># of At Risk Species</a:t>
            </a:r>
          </a:p>
          <a:p>
            <a:pPr fontAlgn="auto"/>
            <a:r>
              <a:rPr lang="en-US" sz="3200" dirty="0" smtClean="0"/>
              <a:t>Implementation rate and other factors</a:t>
            </a:r>
          </a:p>
          <a:p>
            <a:pPr fontAlgn="auto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02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61732"/>
              </p:ext>
            </p:extLst>
          </p:nvPr>
        </p:nvGraphicFramePr>
        <p:xfrm>
          <a:off x="609600" y="731607"/>
          <a:ext cx="7976286" cy="5135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3175"/>
                <a:gridCol w="1614089"/>
                <a:gridCol w="1632022"/>
                <a:gridCol w="2457000"/>
              </a:tblGrid>
              <a:tr h="74673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2018 </a:t>
                      </a:r>
                      <a:r>
                        <a:rPr lang="en-US" sz="1800" b="1" u="none" strike="noStrike" dirty="0">
                          <a:effectLst/>
                        </a:rPr>
                        <a:t>Environmental Quality Incentives Program (EQIP</a:t>
                      </a:r>
                      <a:r>
                        <a:rPr lang="en-US" sz="1800" b="1" u="none" strike="noStrike" dirty="0" smtClean="0"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30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Southwest Wyoming Division Obligation =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$1,268,303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2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sng" strike="noStrike" dirty="0">
                          <a:effectLst/>
                        </a:rPr>
                        <a:t>Subaccount</a:t>
                      </a:r>
                      <a:endParaRPr lang="en-US" sz="15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sng" strike="noStrike" dirty="0">
                          <a:effectLst/>
                        </a:rPr>
                        <a:t>Number of contracts</a:t>
                      </a:r>
                      <a:endParaRPr lang="en-US" sz="15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sng" strike="noStrike" dirty="0">
                          <a:effectLst/>
                        </a:rPr>
                        <a:t>Total $</a:t>
                      </a:r>
                      <a:endParaRPr lang="en-US" sz="15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sng" strike="noStrike" dirty="0">
                          <a:effectLst/>
                        </a:rPr>
                        <a:t>% of Division Funds</a:t>
                      </a:r>
                      <a:endParaRPr lang="en-US" sz="15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853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Livestock: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 smtClean="0">
                          <a:effectLst/>
                        </a:rPr>
                        <a:t>$106,956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9*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74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Cropland: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$780,000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63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746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Water Delivery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$355,900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74673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</a:rPr>
                        <a:t>*Note</a:t>
                      </a:r>
                      <a:r>
                        <a:rPr lang="en-US" sz="1500" u="none" strike="noStrike" dirty="0">
                          <a:effectLst/>
                        </a:rPr>
                        <a:t>: All </a:t>
                      </a:r>
                      <a:r>
                        <a:rPr lang="en-US" sz="1500" u="none" strike="noStrike" dirty="0" smtClean="0">
                          <a:effectLst/>
                        </a:rPr>
                        <a:t>applications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 within the livestock production account were funded.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1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695406"/>
              </p:ext>
            </p:extLst>
          </p:nvPr>
        </p:nvGraphicFramePr>
        <p:xfrm>
          <a:off x="609600" y="685800"/>
          <a:ext cx="8229600" cy="5334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0373"/>
                <a:gridCol w="2996029"/>
                <a:gridCol w="3413198"/>
              </a:tblGrid>
              <a:tr h="108427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dirty="0">
                          <a:effectLst/>
                        </a:rPr>
                        <a:t>Distribution of Division Funds By County - </a:t>
                      </a:r>
                      <a:r>
                        <a:rPr lang="en-US" sz="2100" b="1" u="none" strike="noStrike" dirty="0" smtClean="0">
                          <a:effectLst/>
                        </a:rPr>
                        <a:t>2018</a:t>
                      </a:r>
                      <a:endParaRPr lang="en-US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sng" strike="noStrike" dirty="0">
                          <a:effectLst/>
                        </a:rPr>
                        <a:t>County</a:t>
                      </a:r>
                      <a:endParaRPr lang="en-US" sz="15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sng" strike="noStrike" dirty="0">
                          <a:effectLst/>
                        </a:rPr>
                        <a:t>Obligation Amount</a:t>
                      </a:r>
                      <a:endParaRPr lang="en-US" sz="15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sng" strike="noStrike" dirty="0">
                          <a:effectLst/>
                        </a:rPr>
                        <a:t>% of </a:t>
                      </a:r>
                      <a:r>
                        <a:rPr lang="en-US" sz="1500" u="sng" strike="noStrike" dirty="0" smtClean="0">
                          <a:effectLst/>
                        </a:rPr>
                        <a:t>Division Funds</a:t>
                      </a:r>
                      <a:endParaRPr lang="en-US" sz="15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780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Sublette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$335,300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780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Lincoln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$785,356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63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780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Teton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$92,200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780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Uinta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$10,500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586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Sweetwater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$30,000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6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68188"/>
              </p:ext>
            </p:extLst>
          </p:nvPr>
        </p:nvGraphicFramePr>
        <p:xfrm>
          <a:off x="1600200" y="1219199"/>
          <a:ext cx="6248401" cy="4038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2277"/>
                <a:gridCol w="2033062"/>
                <a:gridCol w="2033062"/>
              </a:tblGrid>
              <a:tr h="5239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Other 2018 Funding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Subaccount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Number of contracts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Total $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26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EQIP – Wetland / Wildlife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$210,000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26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EQIP - Sage Grouse Initiative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$1,293,000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9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EQIP - Colorado Salinity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WaterSMART - Uinta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$47,000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3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133B81456F1E48BD6F3FD5168F52C5" ma:contentTypeVersion="0" ma:contentTypeDescription="Create a new document." ma:contentTypeScope="" ma:versionID="fca712bc07db48638de7c8ffe53d7d1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1BC5DA3-A1F0-424C-B518-D500712B8C9D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4C9BD6E-6AED-49FD-9944-BFE3F96C2D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1743EF-0A69-42B3-B7E3-26E8CFB285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5747</TotalTime>
  <Words>344</Words>
  <Application>Microsoft Office PowerPoint</Application>
  <PresentationFormat>On-screen Show (4:3)</PresentationFormat>
  <Paragraphs>130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Star Valley  Local Work Group Meeting    May 9, 2018 7:00 pm Afton, Wyoming </vt:lpstr>
      <vt:lpstr>Agenda</vt:lpstr>
      <vt:lpstr>LWG Purpose</vt:lpstr>
      <vt:lpstr>2017 Local Work Group Minutes</vt:lpstr>
      <vt:lpstr>PowerPoint Presentation</vt:lpstr>
      <vt:lpstr>County Allocation Formula</vt:lpstr>
      <vt:lpstr>PowerPoint Presentation</vt:lpstr>
      <vt:lpstr>PowerPoint Presentation</vt:lpstr>
      <vt:lpstr>PowerPoint Presentation</vt:lpstr>
      <vt:lpstr>Resource Priorities</vt:lpstr>
      <vt:lpstr>Feedback / Questions</vt:lpstr>
      <vt:lpstr>THANK YOU FOR YOUR PARTICIPATION!</vt:lpstr>
    </vt:vector>
  </TitlesOfParts>
  <Company>USDA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FY08 Summary</dc:title>
  <dc:creator>tim.becket</dc:creator>
  <cp:lastModifiedBy>Blazejewski, Gary - NRCS,  Afton, WY</cp:lastModifiedBy>
  <cp:revision>266</cp:revision>
  <dcterms:created xsi:type="dcterms:W3CDTF">2008-10-20T02:52:48Z</dcterms:created>
  <dcterms:modified xsi:type="dcterms:W3CDTF">2018-05-04T17:46:27Z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0x010100E3133B81456F1E48BD6F3FD5168F52C5</vt:lpwstr>
  </property>
</Properties>
</file>